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10"/>
  </p:notesMasterIdLst>
  <p:handoutMasterIdLst>
    <p:handoutMasterId r:id="rId11"/>
  </p:handoutMasterIdLst>
  <p:sldIdLst>
    <p:sldId id="1663" r:id="rId5"/>
    <p:sldId id="2073" r:id="rId6"/>
    <p:sldId id="2074" r:id="rId7"/>
    <p:sldId id="1660" r:id="rId8"/>
    <p:sldId id="1532" r:id="rId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73"/>
            <p14:sldId id="2074"/>
            <p14:sldId id="1660"/>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00"/>
    <a:srgbClr val="30E5D0"/>
    <a:srgbClr val="50E6FF"/>
    <a:srgbClr val="0069BA"/>
    <a:srgbClr val="9BF00B"/>
    <a:srgbClr val="0F780F"/>
    <a:srgbClr val="107E10"/>
    <a:srgbClr val="0E700E"/>
    <a:srgbClr val="A3A3A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6392" autoAdjust="0"/>
  </p:normalViewPr>
  <p:slideViewPr>
    <p:cSldViewPr snapToGrid="0">
      <p:cViewPr varScale="1">
        <p:scale>
          <a:sx n="71" d="100"/>
          <a:sy n="71" d="100"/>
        </p:scale>
        <p:origin x="54" y="1704"/>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6/3/2020 9:11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jp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6/3/2020 9:10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6/3/2020 9:11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kern="1200" dirty="0">
                <a:solidFill>
                  <a:schemeClr val="tx1"/>
                </a:solidFill>
                <a:effectLst/>
                <a:latin typeface="Segoe UI" panose="020B0502040204020203" pitchFamily="34" charset="0"/>
                <a:ea typeface="+mn-ea"/>
                <a:cs typeface="+mn-cs"/>
              </a:rPr>
              <a:t>A new customer, Fruit Smashers, has approached to you take on the management and operations of one or more containerized applications which are hosted in an existing Azure Kubernetes Service (AKS) cluster. Currently, a popular website for rating fruit smoothie flavors - Fruit Smoothies by Fruit Smashers - is deployed in the cluster and a new application will be coming online shortly to allow guests to Fruit Smashers corporate headquarters to leave messages about the favorite part of their visit. While the existing platform and underlying deployment(s) meet the needs of the business, Fruit Smashers plans to grow their online presence significantly as more customers move to online ordering exclusively. They anticipate that growth will be organic and </a:t>
            </a:r>
            <a:r>
              <a:rPr lang="en-US" sz="882" b="0" kern="1200" dirty="0" err="1">
                <a:solidFill>
                  <a:schemeClr val="tx1"/>
                </a:solidFill>
                <a:effectLst/>
                <a:latin typeface="Segoe UI" panose="020B0502040204020203" pitchFamily="34" charset="0"/>
                <a:ea typeface="+mn-ea"/>
                <a:cs typeface="+mn-cs"/>
              </a:rPr>
              <a:t>bursty</a:t>
            </a:r>
            <a:r>
              <a:rPr lang="en-US" sz="882" b="0" kern="1200" dirty="0">
                <a:solidFill>
                  <a:schemeClr val="tx1"/>
                </a:solidFill>
                <a:effectLst/>
                <a:latin typeface="Segoe UI" panose="020B0502040204020203" pitchFamily="34" charset="0"/>
                <a:ea typeface="+mn-ea"/>
                <a:cs typeface="+mn-cs"/>
              </a:rPr>
              <a:t>.</a:t>
            </a:r>
          </a:p>
          <a:p>
            <a:br>
              <a:rPr lang="en-US" sz="882" b="0" kern="1200" dirty="0">
                <a:solidFill>
                  <a:schemeClr val="tx1"/>
                </a:solidFill>
                <a:effectLst/>
                <a:latin typeface="Segoe UI" panose="020B0502040204020203" pitchFamily="34" charset="0"/>
                <a:ea typeface="+mn-ea"/>
                <a:cs typeface="+mn-cs"/>
              </a:rPr>
            </a:br>
            <a:r>
              <a:rPr lang="en-US" sz="882" b="0" kern="1200" dirty="0">
                <a:solidFill>
                  <a:schemeClr val="tx1"/>
                </a:solidFill>
                <a:effectLst/>
                <a:latin typeface="Segoe UI" panose="020B0502040204020203" pitchFamily="34" charset="0"/>
                <a:ea typeface="+mn-ea"/>
                <a:cs typeface="+mn-cs"/>
              </a:rPr>
              <a:t>The lab will not validate that each challenge </a:t>
            </a:r>
            <a:r>
              <a:rPr lang="en-US" sz="882" b="0" kern="1200">
                <a:solidFill>
                  <a:schemeClr val="tx1"/>
                </a:solidFill>
                <a:effectLst/>
                <a:latin typeface="Segoe UI" panose="020B0502040204020203" pitchFamily="34" charset="0"/>
                <a:ea typeface="+mn-ea"/>
                <a:cs typeface="+mn-cs"/>
              </a:rPr>
              <a:t>has been completed correctly, so pay close attention to the </a:t>
            </a:r>
            <a:r>
              <a:rPr lang="en-US" sz="882" b="0" kern="1200" dirty="0">
                <a:solidFill>
                  <a:schemeClr val="tx1"/>
                </a:solidFill>
                <a:effectLst/>
                <a:latin typeface="Segoe UI" panose="020B0502040204020203" pitchFamily="34" charset="0"/>
                <a:ea typeface="+mn-ea"/>
                <a:cs typeface="+mn-cs"/>
              </a:rPr>
              <a:t>requirements in each challenge.</a:t>
            </a:r>
          </a:p>
          <a:p>
            <a:endParaRPr lang="en-US" sz="882" b="0" kern="1200" dirty="0">
              <a:solidFill>
                <a:schemeClr val="tx1"/>
              </a:solidFill>
              <a:effectLst/>
              <a:latin typeface="Segoe UI" panose="020B0502040204020203"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9:16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6/3/2020 9:10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1871544"/>
            <a:ext cx="4167887" cy="1661993"/>
          </a:xfrm>
        </p:spPr>
        <p:txBody>
          <a:bodyPr/>
          <a:lstStyle/>
          <a:p>
            <a:r>
              <a:rPr lang="en-US" dirty="0"/>
              <a:t>Operationalizing Azure Kubernetes Service</a:t>
            </a:r>
          </a:p>
        </p:txBody>
      </p:sp>
      <p:sp>
        <p:nvSpPr>
          <p:cNvPr id="5" name="Text Placeholder 4"/>
          <p:cNvSpPr>
            <a:spLocks noGrp="1"/>
          </p:cNvSpPr>
          <p:nvPr>
            <p:ph type="body" sz="quarter" idx="12"/>
          </p:nvPr>
        </p:nvSpPr>
        <p:spPr/>
        <p:txBody>
          <a:bodyPr/>
          <a:lstStyle/>
          <a:p>
            <a:r>
              <a:rPr lang="en-US" dirty="0"/>
              <a:t>Hands-On Challenge</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Launch the Lab Environment</a:t>
            </a:r>
          </a:p>
        </p:txBody>
      </p:sp>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2"/>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3"/>
          <a:stretch>
            <a:fillRect/>
          </a:stretch>
        </p:blipFill>
        <p:spPr>
          <a:xfrm>
            <a:off x="8874946" y="1347236"/>
            <a:ext cx="3006539" cy="2881030"/>
          </a:xfrm>
          <a:prstGeom prst="rect">
            <a:avLst/>
          </a:prstGeom>
        </p:spPr>
      </p:pic>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3" name="Picture 2">
            <a:extLst>
              <a:ext uri="{FF2B5EF4-FFF2-40B4-BE49-F238E27FC236}">
                <a16:creationId xmlns:a16="http://schemas.microsoft.com/office/drawing/2014/main" id="{8EC34A64-64F8-49B4-BBAB-DE98FD99F98B}"/>
              </a:ext>
            </a:extLst>
          </p:cNvPr>
          <p:cNvPicPr>
            <a:picLocks noChangeAspect="1"/>
          </p:cNvPicPr>
          <p:nvPr/>
        </p:nvPicPr>
        <p:blipFill>
          <a:blip r:embed="rId4"/>
          <a:stretch>
            <a:fillRect/>
          </a:stretch>
        </p:blipFill>
        <p:spPr>
          <a:xfrm>
            <a:off x="443098" y="1379794"/>
            <a:ext cx="3236976" cy="1368052"/>
          </a:xfrm>
          <a:prstGeom prst="rect">
            <a:avLst/>
          </a:prstGeom>
        </p:spPr>
      </p:pic>
    </p:spTree>
    <p:extLst>
      <p:ext uri="{BB962C8B-B14F-4D97-AF65-F5344CB8AC3E}">
        <p14:creationId xmlns:p14="http://schemas.microsoft.com/office/powerpoint/2010/main" val="12960285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Access Your Lab</a:t>
            </a:r>
          </a:p>
        </p:txBody>
      </p:sp>
      <p:grpSp>
        <p:nvGrpSpPr>
          <p:cNvPr id="12" name="Group 11">
            <a:extLst>
              <a:ext uri="{FF2B5EF4-FFF2-40B4-BE49-F238E27FC236}">
                <a16:creationId xmlns:a16="http://schemas.microsoft.com/office/drawing/2014/main" id="{E7A06871-9A9F-4DC5-9C22-C6F7760AECBD}"/>
              </a:ext>
            </a:extLst>
          </p:cNvPr>
          <p:cNvGrpSpPr/>
          <p:nvPr/>
        </p:nvGrpSpPr>
        <p:grpSpPr>
          <a:xfrm>
            <a:off x="588263" y="1347236"/>
            <a:ext cx="3006539" cy="2881030"/>
            <a:chOff x="8874946" y="1347236"/>
            <a:chExt cx="3006539" cy="2881030"/>
          </a:xfrm>
        </p:grpSpPr>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2"/>
            <a:stretch>
              <a:fillRect/>
            </a:stretch>
          </p:blipFill>
          <p:spPr>
            <a:xfrm>
              <a:off x="8874946" y="1347236"/>
              <a:ext cx="3006539" cy="2881030"/>
            </a:xfrm>
            <a:prstGeom prst="rect">
              <a:avLst/>
            </a:prstGeom>
          </p:spPr>
        </p:pic>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grpSp>
      <p:sp>
        <p:nvSpPr>
          <p:cNvPr id="10" name="Arrow: Right 9">
            <a:extLst>
              <a:ext uri="{FF2B5EF4-FFF2-40B4-BE49-F238E27FC236}">
                <a16:creationId xmlns:a16="http://schemas.microsoft.com/office/drawing/2014/main" id="{E505684A-4A3E-4545-8027-376E53E89A79}"/>
              </a:ext>
            </a:extLst>
          </p:cNvPr>
          <p:cNvSpPr/>
          <p:nvPr/>
        </p:nvSpPr>
        <p:spPr bwMode="auto">
          <a:xfrm>
            <a:off x="3957755" y="170307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pic>
        <p:nvPicPr>
          <p:cNvPr id="14" name="Picture 13">
            <a:extLst>
              <a:ext uri="{FF2B5EF4-FFF2-40B4-BE49-F238E27FC236}">
                <a16:creationId xmlns:a16="http://schemas.microsoft.com/office/drawing/2014/main" id="{7F73E81A-D65D-4743-9E08-186ECEDA7074}"/>
              </a:ext>
            </a:extLst>
          </p:cNvPr>
          <p:cNvPicPr>
            <a:picLocks noChangeAspect="1"/>
          </p:cNvPicPr>
          <p:nvPr/>
        </p:nvPicPr>
        <p:blipFill>
          <a:blip r:embed="rId3"/>
          <a:stretch>
            <a:fillRect/>
          </a:stretch>
        </p:blipFill>
        <p:spPr>
          <a:xfrm>
            <a:off x="4792252" y="1347236"/>
            <a:ext cx="7257508" cy="1745792"/>
          </a:xfrm>
          <a:prstGeom prst="rect">
            <a:avLst/>
          </a:prstGeom>
        </p:spPr>
      </p:pic>
      <p:sp>
        <p:nvSpPr>
          <p:cNvPr id="16" name="Rectangle: Rounded Corners 15">
            <a:extLst>
              <a:ext uri="{FF2B5EF4-FFF2-40B4-BE49-F238E27FC236}">
                <a16:creationId xmlns:a16="http://schemas.microsoft.com/office/drawing/2014/main" id="{BBAEA766-2FFF-449F-B8E2-56AFACD1BC2D}"/>
              </a:ext>
            </a:extLst>
          </p:cNvPr>
          <p:cNvSpPr/>
          <p:nvPr/>
        </p:nvSpPr>
        <p:spPr bwMode="auto">
          <a:xfrm>
            <a:off x="9011920" y="1274445"/>
            <a:ext cx="599755" cy="428625"/>
          </a:xfrm>
          <a:prstGeom prst="roundRect">
            <a:avLst/>
          </a:prstGeom>
          <a:noFill/>
          <a:ln w="50800">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34035570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11"/>
                                        </p:tgtEl>
                                      </p:cBhvr>
                                    </p:animEffect>
                                    <p:animScale>
                                      <p:cBhvr>
                                        <p:cTn id="7" dur="250" autoRev="1"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Challenges</a:t>
            </a:r>
          </a:p>
        </p:txBody>
      </p:sp>
      <p:sp>
        <p:nvSpPr>
          <p:cNvPr id="6" name="Text Placeholder 5"/>
          <p:cNvSpPr>
            <a:spLocks noGrp="1"/>
          </p:cNvSpPr>
          <p:nvPr>
            <p:ph sz="quarter" idx="10"/>
          </p:nvPr>
        </p:nvSpPr>
        <p:spPr>
          <a:xfrm>
            <a:off x="584200" y="1435100"/>
            <a:ext cx="11018838" cy="2573012"/>
          </a:xfrm>
        </p:spPr>
        <p:txBody>
          <a:bodyPr/>
          <a:lstStyle/>
          <a:p>
            <a:pPr marL="457200" indent="-457200">
              <a:buFont typeface="Arial" panose="020B0604020202020204" pitchFamily="34" charset="0"/>
              <a:buChar char="•"/>
            </a:pPr>
            <a:r>
              <a:rPr lang="en-US" dirty="0"/>
              <a:t>Challenge 1: Implementing AKS to meeting customer requirements</a:t>
            </a:r>
          </a:p>
          <a:p>
            <a:pPr marL="914400" lvl="1" indent="-457200">
              <a:buFont typeface="Arial" panose="020B0604020202020204" pitchFamily="34" charset="0"/>
              <a:buChar char="•"/>
            </a:pPr>
            <a:r>
              <a:rPr lang="en-US" dirty="0"/>
              <a:t>Create a new cluster, migrate an application, and configure a new security model</a:t>
            </a:r>
          </a:p>
          <a:p>
            <a:pPr marL="457200" indent="-457200">
              <a:buFont typeface="Arial" panose="020B0604020202020204" pitchFamily="34" charset="0"/>
              <a:buChar char="•"/>
            </a:pPr>
            <a:r>
              <a:rPr lang="en-US" dirty="0"/>
              <a:t>Isolating workloads with multiple node pools</a:t>
            </a:r>
          </a:p>
          <a:p>
            <a:pPr marL="914400" lvl="1" indent="-457200">
              <a:buFont typeface="Arial" panose="020B0604020202020204" pitchFamily="34" charset="0"/>
              <a:buChar char="•"/>
            </a:pPr>
            <a:r>
              <a:rPr lang="en-US" dirty="0"/>
              <a:t>Add node pools and work towards workload isolation</a:t>
            </a:r>
          </a:p>
          <a:p>
            <a:pPr marL="457200" indent="-457200">
              <a:buFont typeface="Arial" panose="020B0604020202020204" pitchFamily="34" charset="0"/>
              <a:buChar char="•"/>
            </a:pPr>
            <a:r>
              <a:rPr lang="en-US" dirty="0"/>
              <a:t>Challenge 3: Monitoring containerized workloads</a:t>
            </a:r>
          </a:p>
          <a:p>
            <a:pPr marL="914400" lvl="1" indent="-457200">
              <a:buFont typeface="Arial" panose="020B0604020202020204" pitchFamily="34" charset="0"/>
              <a:buChar char="•"/>
            </a:pPr>
            <a:r>
              <a:rPr lang="en-US" dirty="0"/>
              <a:t>Implement monitor for multiple workloads hosted in AKS</a:t>
            </a:r>
          </a:p>
        </p:txBody>
      </p:sp>
      <p:sp>
        <p:nvSpPr>
          <p:cNvPr id="4" name="TextBox 3">
            <a:extLst>
              <a:ext uri="{FF2B5EF4-FFF2-40B4-BE49-F238E27FC236}">
                <a16:creationId xmlns:a16="http://schemas.microsoft.com/office/drawing/2014/main" id="{FDC70E8A-2525-4D4B-90CC-DEA372857CCC}"/>
              </a:ext>
            </a:extLst>
          </p:cNvPr>
          <p:cNvSpPr txBox="1"/>
          <p:nvPr/>
        </p:nvSpPr>
        <p:spPr>
          <a:xfrm>
            <a:off x="2942271" y="5422900"/>
            <a:ext cx="6669404" cy="923330"/>
          </a:xfrm>
          <a:prstGeom prst="rect">
            <a:avLst/>
          </a:prstGeom>
          <a:solidFill>
            <a:srgbClr val="FFC000"/>
          </a:solidFill>
          <a:ln>
            <a:solidFill>
              <a:schemeClr val="tx1"/>
            </a:solidFill>
          </a:ln>
        </p:spPr>
        <p:txBody>
          <a:bodyPr wrap="square" lIns="0" tIns="0" rIns="0" bIns="0" rtlCol="0">
            <a:spAutoFit/>
          </a:bodyPr>
          <a:lstStyle/>
          <a:p>
            <a:pPr algn="ctr"/>
            <a:r>
              <a:rPr lang="en-IE" sz="2000" b="1" dirty="0"/>
              <a:t>Note</a:t>
            </a:r>
            <a:br>
              <a:rPr lang="en-IE" sz="2000" dirty="0"/>
            </a:br>
            <a:r>
              <a:rPr lang="en-IE" sz="2000" dirty="0"/>
              <a:t>Automatic validation of your solution has been disabled</a:t>
            </a:r>
            <a:br>
              <a:rPr lang="en-IE" sz="2000" dirty="0"/>
            </a:br>
            <a:r>
              <a:rPr lang="en-IE" sz="2000" dirty="0"/>
              <a:t>to speed up the lab for you</a:t>
            </a:r>
          </a:p>
        </p:txBody>
      </p:sp>
    </p:spTree>
    <p:extLst>
      <p:ext uri="{BB962C8B-B14F-4D97-AF65-F5344CB8AC3E}">
        <p14:creationId xmlns:p14="http://schemas.microsoft.com/office/powerpoint/2010/main" val="3957722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5000" fill="hold" grpId="0" nodeType="clickEffect">
                                  <p:stCondLst>
                                    <p:cond delay="0"/>
                                  </p:stCondLst>
                                  <p:childTnLst>
                                    <p:animEffect transition="out" filter="fade">
                                      <p:cBhvr>
                                        <p:cTn id="6" dur="500" tmFilter="0, 0; .2, .5; .8, .5; 1, 0"/>
                                        <p:tgtEl>
                                          <p:spTgt spid="4"/>
                                        </p:tgtEl>
                                      </p:cBhvr>
                                    </p:animEffect>
                                    <p:animScale>
                                      <p:cBhvr>
                                        <p:cTn id="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1996147"/>
            <a:ext cx="6769333"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Need help?</a:t>
            </a:r>
          </a:p>
          <a:p>
            <a:endParaRPr lang="en-US" sz="2800" dirty="0"/>
          </a:p>
          <a:p>
            <a:r>
              <a:rPr lang="en-US" sz="2800" dirty="0">
                <a:latin typeface="+mn-lt"/>
              </a:rPr>
              <a:t>Use the Teams chat channel</a:t>
            </a:r>
          </a:p>
          <a:p>
            <a:endParaRPr lang="en-US" sz="2800" dirty="0">
              <a:latin typeface="+mn-lt"/>
            </a:endParaRPr>
          </a:p>
          <a:p>
            <a:r>
              <a:rPr lang="en-US" sz="2800" dirty="0">
                <a:latin typeface="+mn-lt"/>
              </a:rPr>
              <a:t>Solutions will be given in </a:t>
            </a:r>
            <a:br>
              <a:rPr lang="en-US" sz="2800" dirty="0">
                <a:latin typeface="+mn-lt"/>
              </a:rPr>
            </a:br>
            <a:r>
              <a:rPr lang="en-US" sz="2800" dirty="0">
                <a:latin typeface="+mn-lt"/>
              </a:rPr>
              <a:t>tomorrow morning's kick-off session</a:t>
            </a:r>
          </a:p>
        </p:txBody>
      </p:sp>
    </p:spTree>
    <p:extLst>
      <p:ext uri="{BB962C8B-B14F-4D97-AF65-F5344CB8AC3E}">
        <p14:creationId xmlns:p14="http://schemas.microsoft.com/office/powerpoint/2010/main" val="2402828649"/>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161</TotalTime>
  <Words>372</Words>
  <Application>Microsoft Office PowerPoint</Application>
  <PresentationFormat>Widescreen</PresentationFormat>
  <Paragraphs>30</Paragraphs>
  <Slides>5</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Lucida Console</vt:lpstr>
      <vt:lpstr>Segoe UI</vt:lpstr>
      <vt:lpstr>Segoe UI Semibold</vt:lpstr>
      <vt:lpstr>Wingdings</vt:lpstr>
      <vt:lpstr>White Template</vt:lpstr>
      <vt:lpstr>Operationalizing Azure Kubernetes Service</vt:lpstr>
      <vt:lpstr>Launch the Lab Environment</vt:lpstr>
      <vt:lpstr>Access Your Lab</vt:lpstr>
      <vt:lpstr>Challenges</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24</cp:revision>
  <dcterms:created xsi:type="dcterms:W3CDTF">2020-04-20T15:28:36Z</dcterms:created>
  <dcterms:modified xsi:type="dcterms:W3CDTF">2020-06-03T13:16:51Z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